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58" r:id="rId4"/>
    <p:sldId id="262" r:id="rId5"/>
    <p:sldId id="276" r:id="rId6"/>
    <p:sldId id="278" r:id="rId7"/>
    <p:sldId id="277" r:id="rId8"/>
    <p:sldId id="271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0" autoAdjust="0"/>
    <p:restoredTop sz="94660"/>
  </p:normalViewPr>
  <p:slideViewPr>
    <p:cSldViewPr>
      <p:cViewPr varScale="1">
        <p:scale>
          <a:sx n="83" d="100"/>
          <a:sy n="83" d="100"/>
        </p:scale>
        <p:origin x="63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государственное задание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3812782515463475E-2"/>
                  <c:y val="-2.7204143253832424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 3550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8AD-4D09-9EC5-80783E49F08D}"/>
                </c:ext>
              </c:extLst>
            </c:dLbl>
            <c:dLbl>
              <c:idx val="1"/>
              <c:layout>
                <c:manualLayout>
                  <c:x val="1.186062994339317E-2"/>
                  <c:y val="-1.4628534459302173E-2"/>
                </c:manualLayout>
              </c:layout>
              <c:tx>
                <c:rich>
                  <a:bodyPr/>
                  <a:lstStyle/>
                  <a:p>
                    <a:r>
                      <a:rPr lang="en-US" b="1" smtClean="0"/>
                      <a:t> </a:t>
                    </a:r>
                    <a:r>
                      <a:rPr lang="en-US" b="1"/>
                      <a:t>4 074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8AD-4D09-9EC5-80783E49F08D}"/>
                </c:ext>
              </c:extLst>
            </c:dLbl>
            <c:dLbl>
              <c:idx val="2"/>
              <c:layout>
                <c:manualLayout>
                  <c:x val="1.0624656162702136E-2"/>
                  <c:y val="-3.5661826337258819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 </a:t>
                    </a:r>
                    <a:r>
                      <a:rPr lang="en-US"/>
                      <a:t>3 834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8AD-4D09-9EC5-80783E49F08D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3834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8AD-4D09-9EC5-80783E49F08D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3834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8AD-4D09-9EC5-80783E49F0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Лист1!$B$2:$B$6</c:f>
              <c:numCache>
                <c:formatCode>#,##0</c:formatCode>
                <c:ptCount val="5"/>
                <c:pt idx="0" formatCode="General">
                  <c:v>3550</c:v>
                </c:pt>
                <c:pt idx="1">
                  <c:v>4074</c:v>
                </c:pt>
                <c:pt idx="2">
                  <c:v>3834</c:v>
                </c:pt>
                <c:pt idx="3" formatCode="General">
                  <c:v>3834</c:v>
                </c:pt>
                <c:pt idx="4" formatCode="General">
                  <c:v>3834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8AD-4D09-9EC5-80783E49F08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фактическое исполнение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2.12854349756182E-2"/>
                  <c:y val="-4.6635860993621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58AD-4D09-9EC5-80783E49F08D}"/>
                </c:ext>
              </c:extLst>
            </c:dLbl>
            <c:dLbl>
              <c:idx val="1"/>
              <c:layout>
                <c:manualLayout>
                  <c:x val="2.2189134272898727E-2"/>
                  <c:y val="-2.55940385127843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58AD-4D09-9EC5-80783E49F08D}"/>
                </c:ext>
              </c:extLst>
            </c:dLbl>
            <c:dLbl>
              <c:idx val="2"/>
              <c:layout>
                <c:manualLayout>
                  <c:x val="2.7624106023025553E-2"/>
                  <c:y val="-1.42646182150750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58AD-4D09-9EC5-80783E49F08D}"/>
                </c:ext>
              </c:extLst>
            </c:dLbl>
            <c:dLbl>
              <c:idx val="3"/>
              <c:layout>
                <c:manualLayout>
                  <c:x val="2.33742435579447E-2"/>
                  <c:y val="-7.13230910753753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58AD-4D09-9EC5-80783E49F08D}"/>
                </c:ext>
              </c:extLst>
            </c:dLbl>
            <c:dLbl>
              <c:idx val="4"/>
              <c:layout>
                <c:manualLayout>
                  <c:x val="2.1249312325404116E-2"/>
                  <c:y val="-2.4963081876381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58AD-4D09-9EC5-80783E49F0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Лист1!$C$2:$C$6</c:f>
              <c:numCache>
                <c:formatCode>#,##0</c:formatCode>
                <c:ptCount val="5"/>
                <c:pt idx="0" formatCode="General">
                  <c:v>1345</c:v>
                </c:pt>
                <c:pt idx="1">
                  <c:v>1557</c:v>
                </c:pt>
                <c:pt idx="2">
                  <c:v>1824</c:v>
                </c:pt>
                <c:pt idx="3">
                  <c:v>1670</c:v>
                </c:pt>
                <c:pt idx="4" formatCode="General">
                  <c:v>2163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8AD-4D09-9EC5-80783E49F0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3853696"/>
        <c:axId val="43467136"/>
        <c:axId val="0"/>
      </c:bar3DChart>
      <c:catAx>
        <c:axId val="438536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43467136"/>
        <c:crosses val="autoZero"/>
        <c:auto val="1"/>
        <c:lblAlgn val="ctr"/>
        <c:lblOffset val="100"/>
        <c:noMultiLvlLbl val="0"/>
      </c:catAx>
      <c:valAx>
        <c:axId val="434671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438536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923568435358379E-2"/>
          <c:y val="6.1304990156255484E-2"/>
          <c:w val="0.91608739558454555"/>
          <c:h val="0.78942842464988494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marker>
            <c:symbol val="circle"/>
            <c:size val="12"/>
          </c:marker>
          <c:dLbls>
            <c:dLbl>
              <c:idx val="0"/>
              <c:layout>
                <c:manualLayout>
                  <c:x val="-7.1982860144167257E-2"/>
                  <c:y val="2.836657657858882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 smtClean="0"/>
                      <a:t>4,8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EA-4CE9-843A-C947344AA931}"/>
                </c:ext>
              </c:extLst>
            </c:dLbl>
            <c:dLbl>
              <c:idx val="1"/>
              <c:layout>
                <c:manualLayout>
                  <c:x val="2.2611447730878907E-3"/>
                  <c:y val="2.6006811736894616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 smtClean="0"/>
                      <a:t>5,07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0EA-4CE9-843A-C947344AA931}"/>
                </c:ext>
              </c:extLst>
            </c:dLbl>
            <c:dLbl>
              <c:idx val="2"/>
              <c:layout>
                <c:manualLayout>
                  <c:x val="3.8723063106863372E-3"/>
                  <c:y val="3.1690156574568362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 smtClean="0"/>
                      <a:t>5,33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EA-4CE9-843A-C947344AA931}"/>
                </c:ext>
              </c:extLst>
            </c:dLbl>
            <c:dLbl>
              <c:idx val="3"/>
              <c:layout>
                <c:manualLayout>
                  <c:x val="-6.2960356292821509E-3"/>
                  <c:y val="4.457604890921099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0EA-4CE9-843A-C947344AA931}"/>
                </c:ext>
              </c:extLst>
            </c:dLbl>
            <c:dLbl>
              <c:idx val="4"/>
              <c:layout>
                <c:manualLayout>
                  <c:x val="-9.9976194644676736E-3"/>
                  <c:y val="3.647131274389992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5,98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EA-4CE9-843A-C947344AA931}"/>
                </c:ext>
              </c:extLst>
            </c:dLbl>
            <c:dLbl>
              <c:idx val="5"/>
              <c:layout>
                <c:manualLayout>
                  <c:x val="-9.9976194644676736E-3"/>
                  <c:y val="5.26807850745220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EA-4CE9-843A-C947344AA9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4.8</c:v>
                </c:pt>
                <c:pt idx="1">
                  <c:v>5.07</c:v>
                </c:pt>
                <c:pt idx="2">
                  <c:v>5.33</c:v>
                </c:pt>
                <c:pt idx="3">
                  <c:v>5.8</c:v>
                </c:pt>
                <c:pt idx="4">
                  <c:v>5.98</c:v>
                </c:pt>
                <c:pt idx="5">
                  <c:v>6.22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0EA-4CE9-843A-C947344AA9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156864"/>
        <c:axId val="93158784"/>
      </c:lineChart>
      <c:catAx>
        <c:axId val="93156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3158784"/>
        <c:crosses val="autoZero"/>
        <c:auto val="1"/>
        <c:lblAlgn val="ctr"/>
        <c:lblOffset val="100"/>
        <c:noMultiLvlLbl val="0"/>
      </c:catAx>
      <c:valAx>
        <c:axId val="931587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31568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0.71254</cdr:x>
      <cdr:y>0.48455</cdr:y>
    </cdr:from>
    <cdr:to>
      <cdr:x>0.79891</cdr:x>
      <cdr:y>0.59258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525710" y="1438760"/>
          <a:ext cx="548548" cy="3207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 smtClean="0">
              <a:solidFill>
                <a:srgbClr val="FF0000"/>
              </a:solidFill>
            </a:rPr>
            <a:t>3</a:t>
          </a:r>
          <a:r>
            <a:rPr lang="ru-RU" sz="1600" dirty="0" smtClean="0">
              <a:solidFill>
                <a:srgbClr val="FF0000"/>
              </a:solidFill>
            </a:rPr>
            <a:t>,37</a:t>
          </a:r>
          <a:endParaRPr lang="ru-RU" sz="16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31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722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125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370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627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588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054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934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419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724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728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044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8352928" cy="338437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+mn-lt"/>
                <a:ea typeface="Segoe UI" pitchFamily="34" charset="0"/>
                <a:cs typeface="Segoe UI" pitchFamily="34" charset="0"/>
              </a:rPr>
              <a:t>Организация проведения медицинских осмотров работников детских оздоровительных организаций Республики Татарстан в </a:t>
            </a:r>
            <a:r>
              <a:rPr lang="ru-RU" sz="3600" b="1" dirty="0" smtClean="0">
                <a:solidFill>
                  <a:srgbClr val="002060"/>
                </a:solidFill>
                <a:latin typeface="+mn-lt"/>
                <a:ea typeface="Segoe UI" pitchFamily="34" charset="0"/>
                <a:cs typeface="Segoe UI" pitchFamily="34" charset="0"/>
              </a:rPr>
              <a:t>201</a:t>
            </a:r>
            <a:r>
              <a:rPr lang="ru-RU" sz="3600" b="1" dirty="0">
                <a:solidFill>
                  <a:srgbClr val="002060"/>
                </a:solidFill>
                <a:latin typeface="+mn-lt"/>
                <a:ea typeface="Segoe UI" pitchFamily="34" charset="0"/>
                <a:cs typeface="Segoe UI" pitchFamily="34" charset="0"/>
              </a:rPr>
              <a:t>8</a:t>
            </a:r>
            <a:r>
              <a:rPr lang="ru-RU" sz="3600" b="1" dirty="0" smtClean="0">
                <a:solidFill>
                  <a:srgbClr val="002060"/>
                </a:solidFill>
                <a:latin typeface="+mn-lt"/>
                <a:ea typeface="Segoe UI" pitchFamily="34" charset="0"/>
                <a:cs typeface="Segoe UI" pitchFamily="34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+mn-lt"/>
                <a:ea typeface="Segoe UI" pitchFamily="34" charset="0"/>
                <a:cs typeface="Segoe UI" pitchFamily="34" charset="0"/>
              </a:rPr>
              <a:t>году</a:t>
            </a:r>
            <a:endParaRPr lang="ru-RU" sz="3600" b="1" dirty="0">
              <a:solidFill>
                <a:srgbClr val="002060"/>
              </a:solidFill>
              <a:latin typeface="+mn-lt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219998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Диспетчерский центр  Министерства здравоохранения Республики Татарстан</a:t>
            </a:r>
            <a:endParaRPr lang="ru-RU" dirty="0">
              <a:solidFill>
                <a:srgbClr val="002060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3928" y="594928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    2017</a:t>
            </a:r>
            <a:endParaRPr lang="ru-RU" dirty="0">
              <a:solidFill>
                <a:srgbClr val="00206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523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463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Segoe UI" pitchFamily="34" charset="0"/>
                <a:cs typeface="Segoe UI" pitchFamily="34" charset="0"/>
              </a:rPr>
              <a:t>Нормативные документы: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80920" cy="499715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Постановление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Кабинета Министров Республики Татарстан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от 22.07.2013 № 512 «Об организации проведения обязательных предварительных, периодических медицинских осмотров работников детских оздоровительных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организаций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Республики Татарстан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»;</a:t>
            </a:r>
          </a:p>
          <a:p>
            <a:pPr algn="just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Постановление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Кабинета Министров Республики Татарстан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от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02.09.2016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№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628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об утверждении нормативных затрат и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объемов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услуг на проведение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 обязательных предварительных, периодических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медицинских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осмотров работников детских оздоровительных организаций Республики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Татарстан в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2018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году.</a:t>
            </a:r>
          </a:p>
          <a:p>
            <a:pPr algn="just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Приказ 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Министерства здравоохранения Республики Татарстан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от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№ «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Об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организации проведения обязательных предварительных, периодических медицинских осмотров работников детских оздоровительных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организаций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Республики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Татарстан в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2018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году».</a:t>
            </a:r>
            <a:endParaRPr lang="ru-RU" sz="2400" dirty="0">
              <a:solidFill>
                <a:schemeClr val="accent1">
                  <a:lumMod val="75000"/>
                </a:schemeClr>
              </a:solidFill>
              <a:ea typeface="Segoe UI" pitchFamily="34" charset="0"/>
              <a:cs typeface="Segoe UI" pitchFamily="34" charset="0"/>
            </a:endParaRPr>
          </a:p>
          <a:p>
            <a:pPr algn="just"/>
            <a:endParaRPr lang="ru-RU" sz="2400" dirty="0">
              <a:solidFill>
                <a:schemeClr val="accent1">
                  <a:lumMod val="75000"/>
                </a:schemeClr>
              </a:solidFill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449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496944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+mn-lt"/>
                <a:ea typeface="Segoe UI" pitchFamily="34" charset="0"/>
                <a:cs typeface="Segoe UI" pitchFamily="34" charset="0"/>
              </a:rPr>
              <a:t>Медицинские организации, участвующие в проведении медицинских осмотров </a:t>
            </a:r>
            <a:endParaRPr lang="ru-RU" sz="2800" b="1" dirty="0">
              <a:solidFill>
                <a:srgbClr val="002060"/>
              </a:solidFill>
              <a:latin typeface="+mn-lt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424936" cy="5328592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Заказчик -</a:t>
            </a:r>
            <a:r>
              <a:rPr lang="ru-RU" sz="2000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 ГАУ РТ «Диспетчерский центр МЗ РТ»  </a:t>
            </a:r>
          </a:p>
          <a:p>
            <a:pPr marL="0" indent="0" algn="just">
              <a:buNone/>
            </a:pPr>
            <a:endParaRPr lang="ru-RU" sz="2000" dirty="0" smtClean="0">
              <a:solidFill>
                <a:srgbClr val="002060"/>
              </a:solidFill>
              <a:ea typeface="Segoe UI" pitchFamily="34" charset="0"/>
              <a:cs typeface="Segoe UI" pitchFamily="34" charset="0"/>
            </a:endParaRP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Исполнители</a:t>
            </a:r>
            <a:r>
              <a:rPr lang="ru-RU" sz="2000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 – Государственные медицинские организации Республики Татарстан, имеющие лицензии  (44 медицинских организаций, из них в </a:t>
            </a:r>
            <a:r>
              <a:rPr lang="ru-RU" sz="2000" dirty="0" err="1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г.Казани</a:t>
            </a:r>
            <a:r>
              <a:rPr lang="ru-RU" sz="2000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: ГП № 17, № 18, № 8, ЦГКБ №18, ГБ № </a:t>
            </a:r>
            <a:r>
              <a:rPr lang="ru-RU" sz="2000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16, № 11)</a:t>
            </a:r>
            <a:endParaRPr lang="ru-RU" sz="2000" dirty="0" smtClean="0">
              <a:solidFill>
                <a:srgbClr val="002060"/>
              </a:solidFill>
              <a:ea typeface="Segoe UI" pitchFamily="34" charset="0"/>
              <a:cs typeface="Segoe UI" pitchFamily="34" charset="0"/>
            </a:endParaRPr>
          </a:p>
          <a:p>
            <a:pPr algn="just"/>
            <a:endParaRPr lang="ru-RU" sz="2000" b="1" dirty="0" smtClean="0">
              <a:solidFill>
                <a:srgbClr val="002060"/>
              </a:solidFill>
              <a:ea typeface="Segoe UI" pitchFamily="34" charset="0"/>
              <a:cs typeface="Segoe UI" pitchFamily="34" charset="0"/>
            </a:endParaRP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Субподрядчики: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  - ГАУЗ «Республиканский клинический противотуберкулезный диспансер»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  - ГАУЗ «Республиканский наркологический диспансер» МЗ РТ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  - ГАУЗ «Республиканская клиническая психиатрическая больница 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     им. акад.  Бехтерева»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  - ГАУЗ «Республиканский клинический кожно-венерологический    диспансер»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  - ГАУЗ «Республиканский клинический онкологический диспансер МЗ РТ»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  - Городская стоматология</a:t>
            </a:r>
          </a:p>
          <a:p>
            <a:pPr marL="0" indent="0" algn="just">
              <a:buNone/>
            </a:pPr>
            <a:endParaRPr lang="ru-RU" sz="2000" dirty="0">
              <a:solidFill>
                <a:srgbClr val="002060"/>
              </a:solidFill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088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784976" cy="57606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n-lt"/>
                <a:ea typeface="Segoe UI" pitchFamily="34" charset="0"/>
                <a:cs typeface="Segoe UI" pitchFamily="34" charset="0"/>
              </a:rPr>
              <a:t>Перечень специалистов, участвующих в медицинском осмотре и исследований: </a:t>
            </a:r>
            <a:endParaRPr lang="ru-RU" sz="2400" b="1" dirty="0">
              <a:solidFill>
                <a:srgbClr val="002060"/>
              </a:solidFill>
              <a:latin typeface="+mn-lt"/>
              <a:ea typeface="Segoe UI" pitchFamily="34" charset="0"/>
              <a:cs typeface="Segoe UI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4566157"/>
              </p:ext>
            </p:extLst>
          </p:nvPr>
        </p:nvGraphicFramePr>
        <p:xfrm>
          <a:off x="278101" y="1052736"/>
          <a:ext cx="3340713" cy="31683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40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29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Врачи-специалисты: </a:t>
                      </a:r>
                      <a:endParaRPr lang="ru-RU" sz="17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585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1- Терапевт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585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2 - Психиатр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585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3 - Психиатр-нарколог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585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4 - </a:t>
                      </a:r>
                      <a:r>
                        <a:rPr lang="ru-RU" sz="17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Дерматовенеролог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38339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5 - </a:t>
                      </a:r>
                      <a:r>
                        <a:rPr lang="ru-RU" sz="17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Оториноларинголог</a:t>
                      </a:r>
                      <a:endParaRPr lang="ru-RU" sz="17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6 - Акушер-гинеколог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7 - Инфекционист (по показаниям)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585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5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ru-RU" sz="17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585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845926"/>
              </p:ext>
            </p:extLst>
          </p:nvPr>
        </p:nvGraphicFramePr>
        <p:xfrm>
          <a:off x="3851920" y="980728"/>
          <a:ext cx="5184576" cy="56341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84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Исследования:</a:t>
                      </a: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- Клинический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анализ крови</a:t>
                      </a: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-</a:t>
                      </a:r>
                      <a:r>
                        <a:rPr lang="ru-RU" sz="17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Клинический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анализ мочи</a:t>
                      </a: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390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- ЭКГ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- Флюорография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(рентгенография) легких</a:t>
                      </a: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- Биохимический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скрининг:</a:t>
                      </a: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  </a:t>
                      </a: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глюкоза</a:t>
                      </a: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   </a:t>
                      </a: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холестерин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- Бактериологическое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исследование на флору</a:t>
                      </a: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583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- Цитологическое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исследование мазка (на атипичные клетки)</a:t>
                      </a: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898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- Исследование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на носительство возбудителей кишечных инфекций и серологическое обследование на брюшной тиф при поступлении на работу и в дальнейшем - по </a:t>
                      </a:r>
                      <a:r>
                        <a:rPr lang="ru-RU" sz="17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эпид.показаниям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9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- Маммография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или УЗИ молочных желез 1 раз в 2 года (женщины старше 40 лет)</a:t>
                      </a: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9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- Исследование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крови на сифилис</a:t>
                      </a: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9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- Мазки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на гонорею </a:t>
                      </a: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- Исследования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на гельминтозы</a:t>
                      </a: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79512" y="4941167"/>
            <a:ext cx="353789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Норматив на 1 человека-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16</a:t>
            </a:r>
            <a:r>
              <a:rPr lang="ru-RU" sz="2400" b="1" dirty="0" smtClean="0">
                <a:solidFill>
                  <a:srgbClr val="C00000"/>
                </a:solidFill>
              </a:rPr>
              <a:t>23</a:t>
            </a:r>
            <a:r>
              <a:rPr lang="ru-RU" sz="2400" b="1" dirty="0" smtClean="0">
                <a:solidFill>
                  <a:srgbClr val="C00000"/>
                </a:solidFill>
              </a:rPr>
              <a:t>,1 </a:t>
            </a:r>
            <a:r>
              <a:rPr lang="ru-RU" sz="2400" b="1" dirty="0" smtClean="0">
                <a:solidFill>
                  <a:srgbClr val="C00000"/>
                </a:solidFill>
              </a:rPr>
              <a:t>рублей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554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8725629"/>
              </p:ext>
            </p:extLst>
          </p:nvPr>
        </p:nvGraphicFramePr>
        <p:xfrm>
          <a:off x="179513" y="3140969"/>
          <a:ext cx="5976664" cy="337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 rot="16200000">
            <a:off x="2896178" y="5621926"/>
            <a:ext cx="1114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 Исполнение </a:t>
            </a:r>
            <a:r>
              <a:rPr lang="ru-RU" sz="1200" b="1" dirty="0" smtClean="0"/>
              <a:t>47,6%</a:t>
            </a:r>
            <a:endParaRPr lang="ru-RU" sz="1200" b="1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2000392" y="5556458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Исполнение</a:t>
            </a:r>
          </a:p>
          <a:p>
            <a:pPr algn="ctr"/>
            <a:r>
              <a:rPr lang="ru-RU" sz="1200" b="1" dirty="0" smtClean="0"/>
              <a:t>38,2%</a:t>
            </a:r>
            <a:endParaRPr lang="ru-RU" sz="1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1892" y="931730"/>
            <a:ext cx="222506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Начало реализации  проекта – </a:t>
            </a:r>
          </a:p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2013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год </a:t>
            </a:r>
          </a:p>
          <a:p>
            <a:pPr algn="ctr"/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966159" y="5647457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Исполнение</a:t>
            </a:r>
          </a:p>
          <a:p>
            <a:pPr algn="ctr"/>
            <a:r>
              <a:rPr lang="ru-RU" sz="1200" b="1" dirty="0" smtClean="0"/>
              <a:t>37,9%</a:t>
            </a:r>
            <a:endParaRPr lang="ru-RU" sz="1200" b="1" dirty="0"/>
          </a:p>
        </p:txBody>
      </p:sp>
      <p:graphicFrame>
        <p:nvGraphicFramePr>
          <p:cNvPr id="21" name="Диаграмма 20"/>
          <p:cNvGraphicFramePr/>
          <p:nvPr>
            <p:extLst>
              <p:ext uri="{D42A27DB-BD31-4B8C-83A1-F6EECF244321}">
                <p14:modId xmlns:p14="http://schemas.microsoft.com/office/powerpoint/2010/main" val="954767728"/>
              </p:ext>
            </p:extLst>
          </p:nvPr>
        </p:nvGraphicFramePr>
        <p:xfrm>
          <a:off x="2627785" y="180353"/>
          <a:ext cx="6351512" cy="2969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3419830" y="2295820"/>
            <a:ext cx="235565" cy="417331"/>
          </a:xfrm>
          <a:prstGeom prst="rect">
            <a:avLst/>
          </a:prstGeom>
          <a:solidFill>
            <a:srgbClr val="92D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282455" y="1852070"/>
            <a:ext cx="54854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</a:rPr>
              <a:t>1,59</a:t>
            </a:r>
            <a:endParaRPr lang="ru-RU" sz="16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4397600" y="2190624"/>
            <a:ext cx="213034" cy="495750"/>
          </a:xfrm>
          <a:prstGeom prst="rect">
            <a:avLst/>
          </a:prstGeom>
          <a:solidFill>
            <a:srgbClr val="92D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229843" y="1829397"/>
            <a:ext cx="54854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</a:rPr>
              <a:t>1,94</a:t>
            </a:r>
            <a:endParaRPr lang="ru-RU" sz="1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356714" y="1538208"/>
            <a:ext cx="21782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</a:rPr>
              <a:t>Исполнение (в млн. р.)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32275" y="305136"/>
            <a:ext cx="28696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Финансирование </a:t>
            </a:r>
            <a:r>
              <a:rPr lang="ru-RU" dirty="0" smtClean="0"/>
              <a:t>(в </a:t>
            </a:r>
            <a:r>
              <a:rPr lang="ru-RU" dirty="0" err="1" smtClean="0"/>
              <a:t>млн.р</a:t>
            </a:r>
            <a:r>
              <a:rPr lang="ru-RU" dirty="0" smtClean="0"/>
              <a:t>.)</a:t>
            </a:r>
            <a:endParaRPr lang="ru-RU" dirty="0"/>
          </a:p>
          <a:p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391251" y="2125103"/>
            <a:ext cx="213034" cy="586700"/>
          </a:xfrm>
          <a:prstGeom prst="rect">
            <a:avLst/>
          </a:prstGeom>
          <a:solidFill>
            <a:srgbClr val="92D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289972" y="1779493"/>
            <a:ext cx="54854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</a:rPr>
              <a:t>2,54</a:t>
            </a:r>
            <a:endParaRPr lang="ru-RU" sz="1600" dirty="0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3974631" y="5096030"/>
            <a:ext cx="2338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 smtClean="0"/>
              <a:t>Гственное</a:t>
            </a:r>
            <a:r>
              <a:rPr lang="ru-RU" sz="1200" dirty="0" smtClean="0"/>
              <a:t> задание </a:t>
            </a:r>
            <a:endParaRPr lang="ru-RU" sz="1200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3901311" y="5588348"/>
            <a:ext cx="1114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 Исполнение </a:t>
            </a:r>
            <a:r>
              <a:rPr lang="ru-RU" sz="1200" b="1" dirty="0" smtClean="0"/>
              <a:t>43,6%</a:t>
            </a:r>
            <a:endParaRPr lang="ru-RU" sz="12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346490" y="2099674"/>
            <a:ext cx="170402" cy="586700"/>
          </a:xfrm>
          <a:prstGeom prst="rect">
            <a:avLst/>
          </a:prstGeom>
          <a:solidFill>
            <a:srgbClr val="92D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259178" y="1747338"/>
            <a:ext cx="4443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</a:rPr>
              <a:t>2,4</a:t>
            </a:r>
            <a:endParaRPr lang="ru-RU" sz="1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8912" y="1988840"/>
            <a:ext cx="229058" cy="722963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 rot="16200000">
            <a:off x="4919578" y="5588349"/>
            <a:ext cx="105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 Исполнение </a:t>
            </a:r>
            <a:r>
              <a:rPr lang="ru-RU" sz="1200" b="1" dirty="0" smtClean="0"/>
              <a:t>56</a:t>
            </a:r>
            <a:r>
              <a:rPr lang="ru-RU" sz="1200" b="1" dirty="0" smtClean="0"/>
              <a:t>,4%</a:t>
            </a:r>
            <a:endParaRPr lang="ru-RU" sz="12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82023" y="3199248"/>
            <a:ext cx="8881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/>
              <a:t>человек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38657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4255" y="167213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 Сведения об охвате медицинскими осмотрами сотрудников детских загородных </a:t>
            </a:r>
            <a:r>
              <a:rPr lang="ru-RU" b="1" dirty="0">
                <a:solidFill>
                  <a:srgbClr val="002060"/>
                </a:solidFill>
              </a:rPr>
              <a:t>лагерей за счет бюджетных средств </a:t>
            </a:r>
            <a:r>
              <a:rPr lang="ru-RU" b="1" dirty="0" smtClean="0">
                <a:solidFill>
                  <a:srgbClr val="002060"/>
                </a:solidFill>
              </a:rPr>
              <a:t>Республики Татарстан в 2015 году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4255" y="896265"/>
            <a:ext cx="3744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100</a:t>
            </a:r>
            <a:r>
              <a:rPr lang="ru-RU" dirty="0">
                <a:solidFill>
                  <a:srgbClr val="002060"/>
                </a:solidFill>
              </a:rPr>
              <a:t>% охват </a:t>
            </a:r>
            <a:r>
              <a:rPr lang="ru-RU" dirty="0" smtClean="0">
                <a:solidFill>
                  <a:srgbClr val="002060"/>
                </a:solidFill>
              </a:rPr>
              <a:t>МО - </a:t>
            </a:r>
            <a:r>
              <a:rPr lang="ru-RU" dirty="0">
                <a:solidFill>
                  <a:srgbClr val="002060"/>
                </a:solidFill>
              </a:rPr>
              <a:t>35  детских лагеря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403382"/>
              </p:ext>
            </p:extLst>
          </p:nvPr>
        </p:nvGraphicFramePr>
        <p:xfrm>
          <a:off x="683566" y="1772816"/>
          <a:ext cx="7632847" cy="49813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0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1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509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5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№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Наименование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лагеря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Наименование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муниципального района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5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«Березка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»,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«Доблесть.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Экстрим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» (ПЛ)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Альметьевский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муниципальный район</a:t>
                      </a:r>
                    </a:p>
                  </a:txBody>
                  <a:tcPr marL="59731" marR="59731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5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Ветикаль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«им. Губина, «Тритон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»</a:t>
                      </a: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Бугульминский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муниципальный район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731" marR="59731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«Чулпан»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Атнинский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муниципальный район</a:t>
                      </a:r>
                      <a:endParaRPr lang="ru-RU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Дуслык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Высокогорский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муниципальный район</a:t>
                      </a:r>
                      <a:endParaRPr lang="ru-RU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«Пилигрим» (ПЛ)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Верхнеуслонский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муниципальный район</a:t>
                      </a:r>
                      <a:endParaRPr lang="ru-RU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«Теремок»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Зеленодольский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муниципальный район</a:t>
                      </a:r>
                      <a:endParaRPr lang="ru-RU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«Родничок»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Лениногорский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муниципальный район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75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«Росток»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Дрожжановский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муниципальный район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8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«Патриот» (ПЛ)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Нурлатский</a:t>
                      </a:r>
                      <a:r>
                        <a:rPr lang="ru-RU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муниципальный район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58807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«Ново-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Юдино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Казань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11.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Юнитур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Казань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12.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«Ласточка»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Казань</a:t>
                      </a: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13.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«Огонек»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Казань</a:t>
                      </a: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446686"/>
                  </a:ext>
                </a:extLst>
              </a:tr>
              <a:tr h="3525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14.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ДОЛ им. Ю. Гагарина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Казань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508104" y="877624"/>
            <a:ext cx="3327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7030A0"/>
                </a:solidFill>
              </a:rPr>
              <a:t>М</a:t>
            </a:r>
            <a:r>
              <a:rPr lang="ru-RU" dirty="0" smtClean="0">
                <a:solidFill>
                  <a:srgbClr val="7030A0"/>
                </a:solidFill>
              </a:rPr>
              <a:t>еньше 50%  - 5 детских лагеря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3547" y="1255665"/>
            <a:ext cx="79928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Не прошли МО сотрудники </a:t>
            </a:r>
            <a:r>
              <a:rPr lang="ru-RU" dirty="0" smtClean="0">
                <a:solidFill>
                  <a:srgbClr val="FF0000"/>
                </a:solidFill>
              </a:rPr>
              <a:t>14 </a:t>
            </a:r>
            <a:r>
              <a:rPr lang="ru-RU" dirty="0" smtClean="0">
                <a:solidFill>
                  <a:srgbClr val="FF0000"/>
                </a:solidFill>
              </a:rPr>
              <a:t>лагерей:  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380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4" name="Прямая соединительная линия 163"/>
          <p:cNvCxnSpPr/>
          <p:nvPr/>
        </p:nvCxnSpPr>
        <p:spPr>
          <a:xfrm>
            <a:off x="5108892" y="2568649"/>
            <a:ext cx="11792" cy="1892091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441" y="116632"/>
            <a:ext cx="8640960" cy="506855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n-lt"/>
                <a:ea typeface="Segoe UI" pitchFamily="34" charset="0"/>
                <a:cs typeface="Segoe UI" pitchFamily="34" charset="0"/>
              </a:rPr>
              <a:t>Схема организации проведения медицинских осмотров</a:t>
            </a:r>
            <a:endParaRPr lang="ru-RU" sz="2400" b="1" dirty="0">
              <a:solidFill>
                <a:srgbClr val="002060"/>
              </a:solidFill>
              <a:latin typeface="+mn-lt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95936" y="4460740"/>
            <a:ext cx="2592288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Детские оздоровительные организации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170432" y="1721330"/>
            <a:ext cx="1611961" cy="82320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44 медицинских организаций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725713" y="1857762"/>
            <a:ext cx="2111218" cy="471321"/>
          </a:xfrm>
          <a:prstGeom prst="roundRect">
            <a:avLst>
              <a:gd name="adj" fmla="val 1838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Субподрядчики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524014" y="1824017"/>
            <a:ext cx="1753287" cy="6120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ДЦ МЗ РТ - финансы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185564" y="1626237"/>
            <a:ext cx="10441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Договор </a:t>
            </a:r>
            <a:endParaRPr lang="ru-RU" sz="1200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5363649" y="1573531"/>
            <a:ext cx="212377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/>
              <a:t>Договор </a:t>
            </a:r>
            <a:r>
              <a:rPr lang="ru-RU" sz="1200" dirty="0" smtClean="0"/>
              <a:t>об услугах</a:t>
            </a:r>
            <a:endParaRPr lang="ru-RU" sz="1200" dirty="0"/>
          </a:p>
        </p:txBody>
      </p:sp>
      <p:sp>
        <p:nvSpPr>
          <p:cNvPr id="1032" name="Прямоугольник 1031"/>
          <p:cNvSpPr/>
          <p:nvPr/>
        </p:nvSpPr>
        <p:spPr>
          <a:xfrm>
            <a:off x="4076568" y="2735747"/>
            <a:ext cx="2088232" cy="13849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C00000"/>
                </a:solidFill>
              </a:rPr>
              <a:t>- Осмотр </a:t>
            </a:r>
          </a:p>
          <a:p>
            <a:r>
              <a:rPr lang="ru-RU" sz="1400" dirty="0" smtClean="0">
                <a:solidFill>
                  <a:srgbClr val="C00000"/>
                </a:solidFill>
              </a:rPr>
              <a:t>- Оформление паспорта здоровья</a:t>
            </a:r>
          </a:p>
          <a:p>
            <a:r>
              <a:rPr lang="ru-RU" sz="1400" dirty="0" smtClean="0">
                <a:solidFill>
                  <a:srgbClr val="C00000"/>
                </a:solidFill>
              </a:rPr>
              <a:t>- Заключение врачебной комиссии</a:t>
            </a:r>
          </a:p>
          <a:p>
            <a:r>
              <a:rPr lang="ru-RU" sz="1400" dirty="0" smtClean="0">
                <a:solidFill>
                  <a:srgbClr val="C00000"/>
                </a:solidFill>
              </a:rPr>
              <a:t>- Допуск к работе</a:t>
            </a:r>
          </a:p>
        </p:txBody>
      </p:sp>
      <p:cxnSp>
        <p:nvCxnSpPr>
          <p:cNvPr id="1046" name="Прямая соединительная линия 1045"/>
          <p:cNvCxnSpPr/>
          <p:nvPr/>
        </p:nvCxnSpPr>
        <p:spPr>
          <a:xfrm flipV="1">
            <a:off x="5782393" y="2026341"/>
            <a:ext cx="933498" cy="436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6" name="Прямая со стрелкой 1055"/>
          <p:cNvCxnSpPr/>
          <p:nvPr/>
        </p:nvCxnSpPr>
        <p:spPr>
          <a:xfrm flipV="1">
            <a:off x="3287017" y="2267533"/>
            <a:ext cx="883415" cy="226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0" name="Прямоугольник 1069"/>
          <p:cNvSpPr/>
          <p:nvPr/>
        </p:nvSpPr>
        <p:spPr>
          <a:xfrm>
            <a:off x="5756218" y="2231466"/>
            <a:ext cx="10572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/>
              <a:t>Оплата услуг </a:t>
            </a:r>
            <a:endParaRPr lang="ru-RU" sz="1200" dirty="0"/>
          </a:p>
        </p:txBody>
      </p:sp>
      <p:sp>
        <p:nvSpPr>
          <p:cNvPr id="1078" name="Прямоугольник 1077"/>
          <p:cNvSpPr/>
          <p:nvPr/>
        </p:nvSpPr>
        <p:spPr>
          <a:xfrm>
            <a:off x="3270652" y="2282961"/>
            <a:ext cx="85624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Оплата</a:t>
            </a:r>
            <a:endParaRPr lang="ru-RU" sz="1200" dirty="0"/>
          </a:p>
        </p:txBody>
      </p:sp>
      <p:cxnSp>
        <p:nvCxnSpPr>
          <p:cNvPr id="151" name="Прямая со стрелкой 150"/>
          <p:cNvCxnSpPr>
            <a:stCxn id="8" idx="3"/>
          </p:cNvCxnSpPr>
          <p:nvPr/>
        </p:nvCxnSpPr>
        <p:spPr>
          <a:xfrm>
            <a:off x="5782393" y="2132931"/>
            <a:ext cx="933604" cy="533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" name="Прямоугольник 1127"/>
          <p:cNvSpPr/>
          <p:nvPr/>
        </p:nvSpPr>
        <p:spPr>
          <a:xfrm>
            <a:off x="3432777" y="2388419"/>
            <a:ext cx="85624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отчет</a:t>
            </a:r>
            <a:endParaRPr lang="ru-RU" sz="1200" dirty="0"/>
          </a:p>
        </p:txBody>
      </p:sp>
      <p:cxnSp>
        <p:nvCxnSpPr>
          <p:cNvPr id="265" name="Прямая со стрелкой 264"/>
          <p:cNvCxnSpPr>
            <a:stCxn id="8" idx="1"/>
            <a:endCxn id="11" idx="3"/>
          </p:cNvCxnSpPr>
          <p:nvPr/>
        </p:nvCxnSpPr>
        <p:spPr>
          <a:xfrm flipH="1" flipV="1">
            <a:off x="3277301" y="2130051"/>
            <a:ext cx="893131" cy="288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кругленный прямоугольник 27"/>
          <p:cNvSpPr/>
          <p:nvPr/>
        </p:nvSpPr>
        <p:spPr>
          <a:xfrm>
            <a:off x="1603201" y="1148300"/>
            <a:ext cx="1280137" cy="53279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ПКМ № 512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243270" y="5085184"/>
            <a:ext cx="2179860" cy="53716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Всего - 3 8</a:t>
            </a:r>
            <a:r>
              <a:rPr lang="ru-RU" sz="1600" b="1" dirty="0">
                <a:solidFill>
                  <a:srgbClr val="002060"/>
                </a:solidFill>
              </a:rPr>
              <a:t>3</a:t>
            </a:r>
            <a:r>
              <a:rPr lang="ru-RU" sz="1600" b="1" dirty="0" smtClean="0">
                <a:solidFill>
                  <a:srgbClr val="002060"/>
                </a:solidFill>
              </a:rPr>
              <a:t>4 человека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60894" y="1567946"/>
            <a:ext cx="1131150" cy="53279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6, 22 </a:t>
            </a:r>
            <a:r>
              <a:rPr lang="ru-RU" sz="1600" b="1" dirty="0" smtClean="0">
                <a:solidFill>
                  <a:srgbClr val="002060"/>
                </a:solidFill>
              </a:rPr>
              <a:t>млн. руб.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6284856" y="5177968"/>
            <a:ext cx="2391600" cy="91532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78 - загородных лагеря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22 - палаточных лагеря</a:t>
            </a:r>
            <a:endParaRPr lang="ru-RU" sz="1600" b="1" dirty="0">
              <a:solidFill>
                <a:srgbClr val="002060"/>
              </a:solidFill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417369"/>
              </p:ext>
            </p:extLst>
          </p:nvPr>
        </p:nvGraphicFramePr>
        <p:xfrm>
          <a:off x="6588224" y="2518655"/>
          <a:ext cx="2453180" cy="13568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53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8913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Психиатрия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585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Наркология 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585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Дерматовенерология</a:t>
                      </a:r>
                      <a:endParaRPr lang="ru-RU" sz="14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Флюорография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Исследования на гельминты, брюшной тиф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8447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2008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Segoe UI" pitchFamily="34" charset="0"/>
                <a:cs typeface="Segoe UI" pitchFamily="34" charset="0"/>
              </a:rPr>
              <a:t>Проблемы в организации медицинских осмотров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+mn-lt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4680520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  <a:ea typeface="Segoe UI" pitchFamily="34" charset="0"/>
                <a:cs typeface="Calibri" pitchFamily="34" charset="0"/>
              </a:rPr>
              <a:t>Несоблюдение графика медицинских осмотров работниками детских оздоровительных  организаций РТ;</a:t>
            </a:r>
          </a:p>
          <a:p>
            <a:pPr marL="0" indent="0" algn="just">
              <a:buNone/>
            </a:pPr>
            <a:endParaRPr lang="ru-RU" sz="2400" dirty="0" smtClean="0">
              <a:solidFill>
                <a:srgbClr val="002060"/>
              </a:solidFill>
              <a:ea typeface="Segoe UI" pitchFamily="34" charset="0"/>
              <a:cs typeface="Calibri" pitchFamily="34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ea typeface="Segoe UI" pitchFamily="34" charset="0"/>
                <a:cs typeface="Calibri" pitchFamily="34" charset="0"/>
              </a:rPr>
              <a:t>Несвоевременное предоставление в специализированные медицинские организации списков </a:t>
            </a:r>
            <a:r>
              <a:rPr lang="ru-RU" sz="2400" dirty="0">
                <a:solidFill>
                  <a:srgbClr val="002060"/>
                </a:solidFill>
                <a:ea typeface="Segoe UI" pitchFamily="34" charset="0"/>
                <a:cs typeface="Calibri" pitchFamily="34" charset="0"/>
              </a:rPr>
              <a:t>работников детских оздоровительных </a:t>
            </a:r>
            <a:r>
              <a:rPr lang="ru-RU" sz="2400" dirty="0" smtClean="0">
                <a:solidFill>
                  <a:srgbClr val="002060"/>
                </a:solidFill>
                <a:ea typeface="Segoe UI" pitchFamily="34" charset="0"/>
                <a:cs typeface="Calibri" pitchFamily="34" charset="0"/>
              </a:rPr>
              <a:t>организаций </a:t>
            </a:r>
            <a:r>
              <a:rPr lang="ru-RU" sz="2400" dirty="0">
                <a:solidFill>
                  <a:srgbClr val="002060"/>
                </a:solidFill>
                <a:ea typeface="Segoe UI" pitchFamily="34" charset="0"/>
                <a:cs typeface="Calibri" pitchFamily="34" charset="0"/>
              </a:rPr>
              <a:t>РТ, </a:t>
            </a:r>
            <a:r>
              <a:rPr lang="ru-RU" sz="2400" dirty="0" smtClean="0">
                <a:solidFill>
                  <a:srgbClr val="002060"/>
                </a:solidFill>
                <a:ea typeface="Segoe UI" pitchFamily="34" charset="0"/>
                <a:cs typeface="Calibri" pitchFamily="34" charset="0"/>
              </a:rPr>
              <a:t>заверенных медицинскими организациями-исполнителями;</a:t>
            </a:r>
          </a:p>
          <a:p>
            <a:pPr marL="0" indent="0" algn="just">
              <a:buNone/>
            </a:pPr>
            <a:endParaRPr lang="ru-RU" sz="2400" dirty="0" smtClean="0">
              <a:solidFill>
                <a:srgbClr val="002060"/>
              </a:solidFill>
              <a:ea typeface="Segoe UI" pitchFamily="34" charset="0"/>
              <a:cs typeface="Calibri" pitchFamily="34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ea typeface="Segoe UI" pitchFamily="34" charset="0"/>
                <a:cs typeface="Calibri" pitchFamily="34" charset="0"/>
              </a:rPr>
              <a:t>Недостаточный контроль за организацией проведения медицинских осмотров лицами, ответственными  за медицинские осмотры.</a:t>
            </a:r>
            <a:endParaRPr lang="ru-RU" sz="2400" dirty="0">
              <a:solidFill>
                <a:srgbClr val="002060"/>
              </a:solidFill>
              <a:ea typeface="Segoe U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885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Контактные лица в ДЦ МЗ РТ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0" y="1340768"/>
            <a:ext cx="87849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ЧИГВИНЦЕВА ИРИНА ГРИГОРЬЕВНА – заместитель директора           </a:t>
            </a:r>
            <a:r>
              <a:rPr lang="ru-RU" b="1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221 16 98 </a:t>
            </a:r>
          </a:p>
          <a:p>
            <a:pPr algn="ctr"/>
            <a:endParaRPr lang="ru-RU" dirty="0" smtClean="0">
              <a:solidFill>
                <a:srgbClr val="002060"/>
              </a:solidFill>
              <a:ea typeface="Segoe UI" pitchFamily="34" charset="0"/>
              <a:cs typeface="Segoe UI" pitchFamily="34" charset="0"/>
            </a:endParaRPr>
          </a:p>
          <a:p>
            <a:pPr algn="ctr"/>
            <a:endParaRPr lang="ru-RU" dirty="0">
              <a:solidFill>
                <a:srgbClr val="002060"/>
              </a:solidFill>
              <a:ea typeface="Segoe UI" pitchFamily="34" charset="0"/>
              <a:cs typeface="Segoe UI" pitchFamily="34" charset="0"/>
            </a:endParaRPr>
          </a:p>
          <a:p>
            <a:pPr marL="342900" indent="-342900" algn="ctr">
              <a:buAutoNum type="arabicPeriod"/>
            </a:pPr>
            <a:endParaRPr lang="ru-RU" dirty="0">
              <a:solidFill>
                <a:srgbClr val="002060"/>
              </a:solidFill>
              <a:ea typeface="Segoe UI" pitchFamily="34" charset="0"/>
              <a:cs typeface="Calibri" pitchFamily="34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СОКОЛОВА НАТАЛЬЯ АНАТОЛЬЕВНА – администратор     тел/факс      </a:t>
            </a:r>
            <a:r>
              <a:rPr lang="ru-RU" b="1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221 16 90</a:t>
            </a:r>
            <a:endParaRPr lang="ru-RU" b="1" dirty="0">
              <a:solidFill>
                <a:srgbClr val="002060"/>
              </a:solidFill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2950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1121</TotalTime>
  <Words>748</Words>
  <Application>Microsoft Office PowerPoint</Application>
  <PresentationFormat>Экран (4:3)</PresentationFormat>
  <Paragraphs>165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Segoe UI</vt:lpstr>
      <vt:lpstr>Times New Roman</vt:lpstr>
      <vt:lpstr>Тема Office</vt:lpstr>
      <vt:lpstr>Организация проведения медицинских осмотров работников детских оздоровительных организаций Республики Татарстан в 2018 году</vt:lpstr>
      <vt:lpstr>Нормативные документы:</vt:lpstr>
      <vt:lpstr>Медицинские организации, участвующие в проведении медицинских осмотров </vt:lpstr>
      <vt:lpstr>Перечень специалистов, участвующих в медицинском осмотре и исследований: </vt:lpstr>
      <vt:lpstr>Презентация PowerPoint</vt:lpstr>
      <vt:lpstr>Презентация PowerPoint</vt:lpstr>
      <vt:lpstr>Схема организации проведения медицинских осмотров</vt:lpstr>
      <vt:lpstr>Проблемы в организации медицинских осмотров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проведения медицинских осмотров работников образовательных учреждений и учреждений социального обслуживания</dc:title>
  <dc:creator>Ирина</dc:creator>
  <cp:lastModifiedBy>Пользователь Windows</cp:lastModifiedBy>
  <cp:revision>127</cp:revision>
  <dcterms:created xsi:type="dcterms:W3CDTF">2013-05-29T07:39:15Z</dcterms:created>
  <dcterms:modified xsi:type="dcterms:W3CDTF">2018-03-27T10:52:13Z</dcterms:modified>
</cp:coreProperties>
</file>