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5" r:id="rId3"/>
    <p:sldId id="258" r:id="rId4"/>
    <p:sldId id="262" r:id="rId5"/>
    <p:sldId id="277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56C7F-C176-4B68-AE2D-EE8AE9CCF9F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3667A-4820-4F24-8506-14D51E762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22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3667A-4820-4F24-8506-14D51E762F4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1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1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2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2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7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2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58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3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4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2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2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4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352928" cy="338437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Организация проведения медицинских осмотров работников образовательных организаций и организаций социального обслуживания, находящихся в ведении Республики Татарстан</a:t>
            </a:r>
            <a:endParaRPr lang="ru-RU" sz="36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999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Диспетчерский центр  Министерства здравоохранения Республики Татарстан</a:t>
            </a:r>
            <a:endParaRPr lang="ru-RU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2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463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rPr>
              <a:t>Нормативные 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9971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Постановление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Кабинета Министров Республики Татарстан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14.05.2013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№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325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«Об организации проведения обязательных предварительных, периодических медицинских осмотров работников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образовательных организаций и организаций социального обслуживания, находящихся в ведении  Республики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»;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Постановление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Кабинета Министров Республики Татарстан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11.06.2018 № 459 «Об утверждении нормативных затрат и объемов услуг на проведение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 обязательных предварительных, периодических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медицинских осмотров (обследований)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работников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образовательных организаций и организаций социального обслуживания, находящихся в ведении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Республики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Татарстан, на 2018 году».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Приказ 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Министерства здравоохранения Республики Татарстан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27.06.2018 № 1489 «Об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организации проведения обязательных предварительных, периодических медицинских осмотров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(обследований) работников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детских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образовательных организаций и организаций социального обслуживания, находящихся в ведении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Республики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Татарстан, с участием ТФОМС, в 2018 году».</a:t>
            </a:r>
            <a:endParaRPr lang="ru-RU" sz="2400" dirty="0">
              <a:solidFill>
                <a:schemeClr val="accent1">
                  <a:lumMod val="75000"/>
                </a:schemeClr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endParaRPr lang="ru-RU" sz="2400" dirty="0">
              <a:solidFill>
                <a:schemeClr val="accent1">
                  <a:lumMod val="75000"/>
                </a:schemeClr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4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9694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Медицинские организации, участвующие в проведении медицинских осмотров </a:t>
            </a:r>
            <a:endParaRPr lang="ru-RU" sz="28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32859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Заказчик -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ГАУ РТ «Диспетчерский центр МЗ РТ»  </a:t>
            </a:r>
          </a:p>
          <a:p>
            <a:pPr marL="0" indent="0" algn="just">
              <a:buNone/>
            </a:pPr>
            <a:endParaRPr lang="ru-RU" sz="2000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Исполнители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– Государственные медицинские организации Республики Татарстан, имеющие лицензии  (68 медицинских организаций, из них 14 - в г.Казани: ГП №7, № </a:t>
            </a:r>
            <a:r>
              <a:rPr lang="ru-RU" sz="2000" dirty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8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,№ 10, № 11, № 17, № 18, № 20, № 21</a:t>
            </a:r>
            <a:r>
              <a:rPr lang="ru-RU" sz="2000" dirty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, ГБ № 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11, </a:t>
            </a:r>
            <a:r>
              <a:rPr lang="ru-RU" sz="2000" dirty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№ 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16, ЦГКБ №18, ОАО № 12, КМУ, Медсанчасть КФУ</a:t>
            </a:r>
            <a:endParaRPr lang="ru-RU" sz="2000" b="1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Субподрядчики: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противотуберкулезный диспансер»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наркологический диспансер» МЗ РТ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«Республиканская клиническая психиатрическая больница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   им. акад.  Бехтерева»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кожно-венерологический    диспансер»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онкологический диспансер МЗ РТ»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Городская стоматология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8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Перечень специалистов, участвующих в медицинском осмотре и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виды исследований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: </a:t>
            </a:r>
            <a:endParaRPr lang="ru-RU" sz="24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566157"/>
              </p:ext>
            </p:extLst>
          </p:nvPr>
        </p:nvGraphicFramePr>
        <p:xfrm>
          <a:off x="278101" y="1052736"/>
          <a:ext cx="3340713" cy="3168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Врачи-специалисты: </a:t>
                      </a:r>
                      <a:endParaRPr lang="ru-RU" sz="17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1- Терапевт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2 - Психиатр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3 - Психиатр-нарколог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4 -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Дерматовенеролог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833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5 -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Оториноларинголог</a:t>
                      </a:r>
                      <a:endParaRPr lang="ru-RU" sz="1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6 - Акушер-гинеколог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7 - Инфекционист (по показаниям)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45926"/>
              </p:ext>
            </p:extLst>
          </p:nvPr>
        </p:nvGraphicFramePr>
        <p:xfrm>
          <a:off x="3851920" y="980728"/>
          <a:ext cx="5184576" cy="563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Исследования: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Клинический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анализ крови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Клинический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анализ мочи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ЭКГ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Флюорография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(рентгенография) легких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Биохимический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скрининг: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глюкоза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 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холестерин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Бактериологическое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исследование на флору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Цитологическое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исследование мазка (на атипичные клетки)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8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носительство возбудителей кишечных инфекций и серологическое обследование на брюшной тиф при поступлении на работу и в дальнейшем - по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эпид.показаниям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Маммография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или УЗИ молочных желез 1 раз в 2 года (женщины старше 40 лет)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крови на сифилис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Мазки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гонорею 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гельминтозы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8101" y="3620926"/>
            <a:ext cx="34298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Норматив на 1 человека: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Предварительный медицинский осмотр: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</a:t>
            </a:r>
            <a:r>
              <a:rPr lang="ru-RU" sz="1600" b="1" dirty="0" smtClean="0">
                <a:solidFill>
                  <a:srgbClr val="C00000"/>
                </a:solidFill>
              </a:rPr>
              <a:t>ужчины - 1483,22 рублей;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Женщины – 1673,24-1900,18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Периодический медицинский осмотр: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Мужчины </a:t>
            </a:r>
            <a:r>
              <a:rPr lang="ru-RU" sz="1600" b="1" dirty="0">
                <a:solidFill>
                  <a:srgbClr val="C00000"/>
                </a:solidFill>
              </a:rPr>
              <a:t>- </a:t>
            </a:r>
            <a:r>
              <a:rPr lang="ru-RU" sz="1600" b="1" dirty="0" smtClean="0">
                <a:solidFill>
                  <a:srgbClr val="C00000"/>
                </a:solidFill>
              </a:rPr>
              <a:t>1383,09 </a:t>
            </a:r>
            <a:r>
              <a:rPr lang="ru-RU" sz="1600" b="1" dirty="0">
                <a:solidFill>
                  <a:srgbClr val="C00000"/>
                </a:solidFill>
              </a:rPr>
              <a:t>рублей;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Женщины </a:t>
            </a:r>
            <a:r>
              <a:rPr lang="ru-RU" sz="1600" b="1" dirty="0">
                <a:solidFill>
                  <a:srgbClr val="C00000"/>
                </a:solidFill>
              </a:rPr>
              <a:t>– </a:t>
            </a:r>
            <a:r>
              <a:rPr lang="ru-RU" sz="1600" b="1" dirty="0" smtClean="0">
                <a:solidFill>
                  <a:srgbClr val="C00000"/>
                </a:solidFill>
              </a:rPr>
              <a:t>1573,11 – 1800,05</a:t>
            </a:r>
            <a:endParaRPr lang="ru-RU" sz="1600" b="1" dirty="0">
              <a:solidFill>
                <a:srgbClr val="C00000"/>
              </a:solidFill>
            </a:endParaRPr>
          </a:p>
          <a:p>
            <a:endParaRPr lang="ru-RU" sz="1600" b="1" dirty="0">
              <a:solidFill>
                <a:srgbClr val="C00000"/>
              </a:solidFill>
            </a:endParaRPr>
          </a:p>
          <a:p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5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4" name="Прямая соединительная линия 163"/>
          <p:cNvCxnSpPr/>
          <p:nvPr/>
        </p:nvCxnSpPr>
        <p:spPr>
          <a:xfrm>
            <a:off x="5108892" y="2568649"/>
            <a:ext cx="11792" cy="171073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41" y="116632"/>
            <a:ext cx="8640960" cy="116185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Схема организации проведения медицинских осмотров работников образовательных организаций и организаций социального обслуживания, находящихся в ведении Республики Татарстан</a:t>
            </a:r>
            <a:endParaRPr lang="ru-RU" sz="20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4696" y="4258687"/>
            <a:ext cx="3675576" cy="12723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Образовательные организации и организации социального обслуживания Республики Татарстан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67169" y="1793154"/>
            <a:ext cx="1415224" cy="7513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68 медицинских организаций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25713" y="1857762"/>
            <a:ext cx="2111218" cy="471321"/>
          </a:xfrm>
          <a:prstGeom prst="roundRect">
            <a:avLst>
              <a:gd name="adj" fmla="val 183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Субподрядчики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4014" y="1824017"/>
            <a:ext cx="1753287" cy="6120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ДЦ МЗ РТ - финансы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185564" y="1626237"/>
            <a:ext cx="1044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Договор </a:t>
            </a:r>
            <a:endParaRPr lang="ru-RU" sz="1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5363649" y="1573531"/>
            <a:ext cx="21237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Договор </a:t>
            </a:r>
            <a:r>
              <a:rPr lang="ru-RU" sz="1200" dirty="0" smtClean="0"/>
              <a:t>об услугах</a:t>
            </a:r>
            <a:endParaRPr lang="ru-RU" sz="1200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407107" y="2820473"/>
            <a:ext cx="2088232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- Осмотр 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Оформление паспорта здоровья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Заключение врачебной комиссии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Допуск к работе</a:t>
            </a:r>
          </a:p>
        </p:txBody>
      </p:sp>
      <p:cxnSp>
        <p:nvCxnSpPr>
          <p:cNvPr id="1046" name="Прямая соединительная линия 1045"/>
          <p:cNvCxnSpPr/>
          <p:nvPr/>
        </p:nvCxnSpPr>
        <p:spPr>
          <a:xfrm flipV="1">
            <a:off x="5814666" y="2093422"/>
            <a:ext cx="842149" cy="32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 flipV="1">
            <a:off x="3344459" y="2212877"/>
            <a:ext cx="883415" cy="22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Прямоугольник 1069"/>
          <p:cNvSpPr/>
          <p:nvPr/>
        </p:nvSpPr>
        <p:spPr>
          <a:xfrm>
            <a:off x="5677178" y="2369863"/>
            <a:ext cx="10572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Оплата услуг </a:t>
            </a:r>
            <a:endParaRPr lang="ru-RU" sz="1200" dirty="0"/>
          </a:p>
        </p:txBody>
      </p:sp>
      <p:sp>
        <p:nvSpPr>
          <p:cNvPr id="1078" name="Прямоугольник 1077"/>
          <p:cNvSpPr/>
          <p:nvPr/>
        </p:nvSpPr>
        <p:spPr>
          <a:xfrm>
            <a:off x="3016380" y="2337816"/>
            <a:ext cx="14150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Оплата по данным </a:t>
            </a:r>
            <a:r>
              <a:rPr lang="ru-RU" sz="1200" dirty="0" smtClean="0"/>
              <a:t>ТФОМС РТ</a:t>
            </a:r>
            <a:endParaRPr lang="ru-RU" sz="1200" dirty="0"/>
          </a:p>
        </p:txBody>
      </p:sp>
      <p:cxnSp>
        <p:nvCxnSpPr>
          <p:cNvPr id="151" name="Прямая со стрелкой 150"/>
          <p:cNvCxnSpPr/>
          <p:nvPr/>
        </p:nvCxnSpPr>
        <p:spPr>
          <a:xfrm>
            <a:off x="5791622" y="2269519"/>
            <a:ext cx="933604" cy="533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Прямая со стрелкой 264"/>
          <p:cNvCxnSpPr/>
          <p:nvPr/>
        </p:nvCxnSpPr>
        <p:spPr>
          <a:xfrm flipH="1" flipV="1">
            <a:off x="3344696" y="2013821"/>
            <a:ext cx="901572" cy="28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248500" y="1270787"/>
            <a:ext cx="1721280" cy="7093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ПКМ РТ от 14.05.2013 № 325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255771" y="5374506"/>
            <a:ext cx="2179860" cy="5371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Всего – 140 012 человек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234706" y="5295484"/>
            <a:ext cx="2777207" cy="10436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3 669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образовательных </a:t>
            </a:r>
            <a:r>
              <a:rPr lang="ru-RU" sz="1400" b="1" dirty="0">
                <a:solidFill>
                  <a:srgbClr val="002060"/>
                </a:solidFill>
              </a:rPr>
              <a:t>организаций </a:t>
            </a:r>
            <a:r>
              <a:rPr lang="ru-RU" sz="1400" b="1" dirty="0" smtClean="0">
                <a:solidFill>
                  <a:srgbClr val="002060"/>
                </a:solidFill>
              </a:rPr>
              <a:t>из 6 </a:t>
            </a:r>
            <a:r>
              <a:rPr lang="ru-RU" sz="1400" b="1" dirty="0">
                <a:solidFill>
                  <a:srgbClr val="002060"/>
                </a:solidFill>
              </a:rPr>
              <a:t>ведомств РТ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121 </a:t>
            </a:r>
            <a:r>
              <a:rPr lang="ru-RU" sz="1400" b="1" dirty="0" smtClean="0">
                <a:solidFill>
                  <a:srgbClr val="002060"/>
                </a:solidFill>
              </a:rPr>
              <a:t> организация </a:t>
            </a:r>
            <a:r>
              <a:rPr lang="ru-RU" sz="1400" b="1" dirty="0" smtClean="0">
                <a:solidFill>
                  <a:srgbClr val="002060"/>
                </a:solidFill>
              </a:rPr>
              <a:t>социального обслуживания РТ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1598"/>
              </p:ext>
            </p:extLst>
          </p:nvPr>
        </p:nvGraphicFramePr>
        <p:xfrm>
          <a:off x="6588224" y="2518655"/>
          <a:ext cx="2453180" cy="132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91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Психиатрия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Наркология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Дерматовенерология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Флюорография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Исследования на гельминты, брюшной тиф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899592" y="3424161"/>
            <a:ext cx="2152902" cy="7372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ТФОМС РТ</a:t>
            </a:r>
            <a:endParaRPr lang="ru-RU" sz="1600" b="1" dirty="0">
              <a:solidFill>
                <a:srgbClr val="00206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3026461" y="2658486"/>
            <a:ext cx="1428636" cy="89341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2209636" y="2455971"/>
            <a:ext cx="10994" cy="96819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 rot="19817859">
            <a:off x="2870138" y="2854598"/>
            <a:ext cx="1391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Реестры счетов 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6667" y="2674907"/>
            <a:ext cx="1607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</a:rPr>
              <a:t>Сведения о принятых реестрах счетов 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4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Контакты  </a:t>
            </a:r>
            <a:r>
              <a:rPr lang="ru-RU" sz="28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ДЦ МЗ </a:t>
            </a:r>
            <a:r>
              <a:rPr lang="ru-RU" sz="28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РТ:</a:t>
            </a:r>
            <a:endParaRPr lang="ru-RU" sz="2800" b="1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ЧИГВИНЦЕВА ИРИНА ГРИГОРЬЕВНА – заместитель директора  по медицинским вопросам     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221-16-98 </a:t>
            </a:r>
          </a:p>
          <a:p>
            <a:pPr algn="ctr"/>
            <a:endParaRPr lang="ru-RU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ctr"/>
            <a:endParaRPr lang="ru-RU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ЖДАНОВА </a:t>
            </a:r>
            <a:r>
              <a:rPr lang="ru-RU" dirty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КСЕНИЯ ВАЛЕРЬЕВНА </a:t>
            </a:r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– заместитель директора по экономическим вопросам    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221-16-96</a:t>
            </a:r>
          </a:p>
          <a:p>
            <a:endParaRPr lang="ru-RU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ПРИЕМНАЯ –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221-16-90</a:t>
            </a:r>
            <a:endParaRPr lang="ru-RU" b="1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95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592</Words>
  <Application>Microsoft Office PowerPoint</Application>
  <PresentationFormat>Экран (4:3)</PresentationFormat>
  <Paragraphs>83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Тема Office</vt:lpstr>
      <vt:lpstr>Организация проведения медицинских осмотров работников образовательных организаций и организаций социального обслуживания, находящихся в ведении Республики Татарстан</vt:lpstr>
      <vt:lpstr>Нормативные документы:</vt:lpstr>
      <vt:lpstr>Медицинские организации, участвующие в проведении медицинских осмотров </vt:lpstr>
      <vt:lpstr>Перечень специалистов, участвующих в медицинском осмотре и виды исследований: </vt:lpstr>
      <vt:lpstr>Схема организации проведения медицинских осмотров работников образовательных организаций и организаций социального обслуживания, находящихся в ведении Республики Татарстан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проведения медицинских осмотров работников образовательных учреждений и учреждений социального обслуживания</dc:title>
  <dc:creator>Ирина</dc:creator>
  <cp:lastModifiedBy>Пользователь Windows</cp:lastModifiedBy>
  <cp:revision>137</cp:revision>
  <dcterms:created xsi:type="dcterms:W3CDTF">2013-05-29T07:39:15Z</dcterms:created>
  <dcterms:modified xsi:type="dcterms:W3CDTF">2018-12-11T10:30:28Z</dcterms:modified>
</cp:coreProperties>
</file>